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339" r:id="rId7"/>
    <p:sldId id="373" r:id="rId8"/>
    <p:sldId id="374" r:id="rId9"/>
    <p:sldId id="375" r:id="rId10"/>
    <p:sldId id="376" r:id="rId11"/>
    <p:sldId id="377" r:id="rId12"/>
    <p:sldId id="378" r:id="rId13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077"/>
    <a:srgbClr val="F68E38"/>
    <a:srgbClr val="FFCC99"/>
    <a:srgbClr val="FF6600"/>
    <a:srgbClr val="C45D08"/>
    <a:srgbClr val="5F5F5F"/>
    <a:srgbClr val="F08510"/>
    <a:srgbClr val="29292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218" y="-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3CFFC-1B19-47B5-ADB0-A42C1009797C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80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524E3-C0ED-45D3-B5BF-70E24C752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9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24E3-C0ED-45D3-B5BF-70E24C75231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7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48803" y="929306"/>
            <a:ext cx="15390393" cy="1090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11B1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16000" y="5478874"/>
            <a:ext cx="16256000" cy="1623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rgbClr val="111B1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rgbClr val="111B1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6153150" cy="10287000"/>
          </a:xfrm>
          <a:custGeom>
            <a:avLst/>
            <a:gdLst/>
            <a:ahLst/>
            <a:cxnLst/>
            <a:rect l="l" t="t" r="r" b="b"/>
            <a:pathLst>
              <a:path w="6153150" h="10287000">
                <a:moveTo>
                  <a:pt x="0" y="10286996"/>
                </a:moveTo>
                <a:lnTo>
                  <a:pt x="0" y="0"/>
                </a:lnTo>
                <a:lnTo>
                  <a:pt x="6153149" y="0"/>
                </a:lnTo>
                <a:lnTo>
                  <a:pt x="6153149" y="10286996"/>
                </a:lnTo>
                <a:lnTo>
                  <a:pt x="0" y="10286996"/>
                </a:lnTo>
                <a:close/>
              </a:path>
            </a:pathLst>
          </a:custGeom>
          <a:solidFill>
            <a:srgbClr val="F16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rgbClr val="111B1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9435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90146" y="0"/>
            <a:ext cx="0" cy="10287000"/>
          </a:xfrm>
          <a:custGeom>
            <a:avLst/>
            <a:gdLst/>
            <a:ahLst/>
            <a:cxnLst/>
            <a:rect l="l" t="t" r="r" b="b"/>
            <a:pathLst>
              <a:path h="10287000">
                <a:moveTo>
                  <a:pt x="0" y="0"/>
                </a:moveTo>
                <a:lnTo>
                  <a:pt x="0" y="10286999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421" y="925683"/>
            <a:ext cx="16257157" cy="2359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0" i="0">
                <a:solidFill>
                  <a:srgbClr val="111B1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30400" y="4302665"/>
            <a:ext cx="14427200" cy="4958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pgeferav@nskes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526104"/>
            <a:ext cx="18288000" cy="1761489"/>
          </a:xfrm>
          <a:custGeom>
            <a:avLst/>
            <a:gdLst/>
            <a:ahLst/>
            <a:cxnLst/>
            <a:rect l="l" t="t" r="r" b="b"/>
            <a:pathLst>
              <a:path w="18288000" h="1761490">
                <a:moveTo>
                  <a:pt x="0" y="1760895"/>
                </a:moveTo>
                <a:lnTo>
                  <a:pt x="18287999" y="1760895"/>
                </a:lnTo>
                <a:lnTo>
                  <a:pt x="18287999" y="0"/>
                </a:lnTo>
                <a:lnTo>
                  <a:pt x="0" y="0"/>
                </a:lnTo>
                <a:lnTo>
                  <a:pt x="0" y="1760895"/>
                </a:lnTo>
                <a:close/>
              </a:path>
            </a:pathLst>
          </a:custGeom>
          <a:solidFill>
            <a:srgbClr val="F160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39768" y="5871"/>
            <a:ext cx="6134098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39768" y="0"/>
            <a:ext cx="0" cy="10287000"/>
          </a:xfrm>
          <a:custGeom>
            <a:avLst/>
            <a:gdLst/>
            <a:ahLst/>
            <a:cxnLst/>
            <a:rect l="l" t="t" r="r" b="b"/>
            <a:pathLst>
              <a:path h="10287000">
                <a:moveTo>
                  <a:pt x="0" y="0"/>
                </a:moveTo>
                <a:lnTo>
                  <a:pt x="0" y="10286999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973866" y="0"/>
            <a:ext cx="0" cy="10287000"/>
          </a:xfrm>
          <a:custGeom>
            <a:avLst/>
            <a:gdLst/>
            <a:ahLst/>
            <a:cxnLst/>
            <a:rect l="l" t="t" r="r" b="b"/>
            <a:pathLst>
              <a:path h="10287000">
                <a:moveTo>
                  <a:pt x="0" y="0"/>
                </a:moveTo>
                <a:lnTo>
                  <a:pt x="0" y="10286999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61119" y="1574673"/>
            <a:ext cx="7630795" cy="5020605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12700" marR="5080">
              <a:lnSpc>
                <a:spcPts val="8600"/>
              </a:lnSpc>
              <a:spcBef>
                <a:spcPts val="2050"/>
              </a:spcBef>
            </a:pPr>
            <a:endParaRPr lang="ru-RU" sz="4400" dirty="0" smtClean="0">
              <a:solidFill>
                <a:prstClr val="black"/>
              </a:solidFill>
              <a:latin typeface="Georgia Pro Black" panose="02040A02050405020203" pitchFamily="18" charset="0"/>
              <a:ea typeface="+mj-ea"/>
              <a:cs typeface="+mj-cs"/>
            </a:endParaRPr>
          </a:p>
          <a:p>
            <a:pPr marL="12700" marR="5080">
              <a:spcBef>
                <a:spcPts val="2050"/>
              </a:spcBef>
            </a:pPr>
            <a:r>
              <a:rPr lang="ru-RU" sz="4400" b="1" dirty="0" smtClean="0">
                <a:solidFill>
                  <a:prstClr val="black"/>
                </a:solidFill>
                <a:latin typeface="Verdana Pro Light" panose="020B0304030504040204" pitchFamily="34" charset="0"/>
                <a:ea typeface="+mj-ea"/>
                <a:cs typeface="+mj-cs"/>
              </a:rPr>
              <a:t>Прием гарантирующим поставщиком в эксплуатацию приборов учета от Застройщика после 01.01.2021 г.</a:t>
            </a:r>
            <a:endParaRPr sz="4400" b="1" dirty="0">
              <a:solidFill>
                <a:schemeClr val="tx1">
                  <a:lumMod val="75000"/>
                  <a:lumOff val="25000"/>
                </a:schemeClr>
              </a:solidFill>
              <a:latin typeface="Verdana Pro Light" panose="020B0304030504040204" pitchFamily="34" charset="0"/>
              <a:cs typeface="Book Antiqua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319" y="8969717"/>
            <a:ext cx="5995388" cy="803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1040319"/>
            <a:ext cx="1107996" cy="8598981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Т</a:t>
            </a:r>
            <a:r>
              <a:rPr lang="ru-RU" sz="36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ребования Правил розничных рынков в части Застройщиков с 01.01.2021 г.</a:t>
            </a:r>
            <a:endParaRPr sz="3600" dirty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2380" y="289647"/>
            <a:ext cx="15897021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dirty="0" smtClean="0"/>
              <a:t>В зависимости от даты получения Застройщиком разрешения на строительство МКД возникают 2 ситуации:</a:t>
            </a:r>
          </a:p>
          <a:p>
            <a:endParaRPr lang="ru-RU" sz="3100" dirty="0" smtClean="0"/>
          </a:p>
          <a:p>
            <a:r>
              <a:rPr lang="ru-RU" sz="3100" b="1" dirty="0" smtClean="0"/>
              <a:t>1. Разрешение на строительство получено до 01.01.2021 г.</a:t>
            </a:r>
          </a:p>
          <a:p>
            <a:r>
              <a:rPr lang="ru-RU" sz="3100" dirty="0" smtClean="0"/>
              <a:t>Застройщики</a:t>
            </a:r>
            <a:r>
              <a:rPr lang="ru-RU" sz="3100" dirty="0"/>
              <a:t>, получившие разрешение на строительство МКД до 01.01.2021 г., вправе оснащать МКД приборами учета, </a:t>
            </a:r>
            <a:r>
              <a:rPr lang="ru-RU" sz="3100" b="1" u="sng" dirty="0"/>
              <a:t>не требующими присоединения к интеллектуальной системе учета</a:t>
            </a:r>
            <a:endParaRPr lang="ru-RU" sz="3100" b="1" dirty="0"/>
          </a:p>
          <a:p>
            <a:endParaRPr lang="ru-RU" sz="3100" b="1" dirty="0" smtClean="0">
              <a:solidFill>
                <a:srgbClr val="C00000"/>
              </a:solidFill>
            </a:endParaRPr>
          </a:p>
          <a:p>
            <a:r>
              <a:rPr lang="ru-RU" sz="3100" b="1" dirty="0" smtClean="0"/>
              <a:t>2. </a:t>
            </a:r>
            <a:r>
              <a:rPr lang="ru-RU" sz="3100" b="1" dirty="0"/>
              <a:t>Разрешение на строительство получено </a:t>
            </a:r>
            <a:r>
              <a:rPr lang="ru-RU" sz="3100" b="1" dirty="0" smtClean="0"/>
              <a:t>после 01.01.2021 </a:t>
            </a:r>
            <a:r>
              <a:rPr lang="ru-RU" sz="3100" b="1" dirty="0"/>
              <a:t>г.</a:t>
            </a:r>
          </a:p>
          <a:p>
            <a:r>
              <a:rPr lang="ru-RU" sz="3100" dirty="0" smtClean="0"/>
              <a:t>Застройщики</a:t>
            </a:r>
            <a:r>
              <a:rPr lang="ru-RU" sz="3100" dirty="0"/>
              <a:t>, получившие разрешение на строительство МКД после 01.01.2021 г., </a:t>
            </a:r>
            <a:r>
              <a:rPr lang="ru-RU" sz="3100" u="sng" dirty="0"/>
              <a:t>обязаны оснащать </a:t>
            </a:r>
            <a:r>
              <a:rPr lang="ru-RU" sz="3100" dirty="0"/>
              <a:t>помещения в МКД, электроснабжение которых осуществляется с использованием общего имущества, коллективными (общедомовыми) приборами учета и иным оборудованием, которое используется для коммерческого учета электрической энергии (мощности) и </a:t>
            </a:r>
            <a:r>
              <a:rPr lang="ru-RU" sz="3100" b="1" u="sng" dirty="0"/>
              <a:t>обеспечивает возможность его присоединения к интеллектуальным системам учета электрической энергии (мощности) гарантирующего поставщика</a:t>
            </a:r>
            <a:r>
              <a:rPr lang="ru-RU" sz="3100" dirty="0"/>
              <a:t> в соответствии с требованиями, установленными правилами предоставления доступа к минимальному набору функций интеллектуальных систем учета электрической энергии (мощности</a:t>
            </a:r>
            <a:r>
              <a:rPr lang="ru-RU" sz="3100" dirty="0" smtClean="0"/>
              <a:t>).</a:t>
            </a:r>
            <a:endParaRPr lang="ru-RU" sz="31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1040319"/>
            <a:ext cx="1107996" cy="8598981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dirty="0"/>
              <a:t>Разрешение на строительство получено до 01.01.2021 г</a:t>
            </a:r>
            <a:r>
              <a:rPr lang="ru-RU" sz="3600" b="1" dirty="0" smtClean="0"/>
              <a:t>.</a:t>
            </a:r>
            <a:endParaRPr sz="3600" dirty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8823" y="736030"/>
            <a:ext cx="15897021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При выдаче разрешения на строительство до 01.01.2021 г. </a:t>
            </a:r>
          </a:p>
          <a:p>
            <a:pPr algn="ctr"/>
            <a:r>
              <a:rPr lang="ru-RU" sz="4000" dirty="0" smtClean="0"/>
              <a:t>в </a:t>
            </a:r>
            <a:r>
              <a:rPr lang="ru-RU" sz="4000" dirty="0"/>
              <a:t>соответствии с Правилами розничных рынков для передачи в эксплуатацию данных приборов учета Застройщику необходимо</a:t>
            </a:r>
            <a:r>
              <a:rPr lang="ru-RU" sz="4000" dirty="0" smtClean="0"/>
              <a:t>:</a:t>
            </a:r>
          </a:p>
          <a:p>
            <a:pPr algn="ctr"/>
            <a:endParaRPr lang="ru-RU" sz="4000" dirty="0" smtClean="0"/>
          </a:p>
          <a:p>
            <a:r>
              <a:rPr lang="ru-RU" sz="4000" dirty="0" smtClean="0"/>
              <a:t>1</a:t>
            </a:r>
            <a:r>
              <a:rPr lang="ru-RU" sz="4000" dirty="0"/>
              <a:t>. </a:t>
            </a:r>
            <a:r>
              <a:rPr lang="ru-RU" sz="4000" b="1" dirty="0"/>
              <a:t>Оформить акт об осуществлении технологического присоединения</a:t>
            </a:r>
            <a:r>
              <a:rPr lang="ru-RU" sz="4000" dirty="0"/>
              <a:t> многоквартирного дома с применением постоянной схемы электроснабжения (п.197(5) Правил розничных рынков);</a:t>
            </a:r>
          </a:p>
          <a:p>
            <a:r>
              <a:rPr lang="ru-RU" sz="4000" dirty="0"/>
              <a:t>2.  </a:t>
            </a:r>
            <a:r>
              <a:rPr lang="ru-RU" sz="4000" b="1" dirty="0"/>
              <a:t>Инициировать процедуру допуска приборов учета</a:t>
            </a:r>
            <a:r>
              <a:rPr lang="ru-RU" sz="4000" dirty="0"/>
              <a:t> (с предоставлением всех необходимых документов) (197(4) Правил розничных рынков);</a:t>
            </a:r>
          </a:p>
          <a:p>
            <a:r>
              <a:rPr lang="ru-RU" sz="4000" dirty="0"/>
              <a:t>3. </a:t>
            </a:r>
            <a:r>
              <a:rPr lang="ru-RU" sz="4000" b="1" dirty="0"/>
              <a:t>Предоставить подписанный со стороны Застройщика акт приема-передачи</a:t>
            </a:r>
            <a:r>
              <a:rPr lang="ru-RU" sz="4000" dirty="0"/>
              <a:t> приборов учета в эксплуатацию по утвержденной форме (после завершения процедуры допуска) (п.197(8) Правил розничных рынков</a:t>
            </a:r>
            <a:r>
              <a:rPr lang="ru-RU" sz="4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5807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736007"/>
            <a:ext cx="1107996" cy="9208094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dirty="0"/>
              <a:t>Разрешение на строительство получено до 01.01.2021 г</a:t>
            </a:r>
            <a:r>
              <a:rPr lang="ru-RU" sz="3600" b="1" dirty="0" smtClean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2380" y="38100"/>
            <a:ext cx="15897021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2800" b="1" dirty="0"/>
              <a:t>Для инициирования процедуры допуска приборов учета</a:t>
            </a:r>
            <a:r>
              <a:rPr lang="ru-RU" sz="2800" dirty="0"/>
              <a:t> Застройщик, </a:t>
            </a:r>
            <a:r>
              <a:rPr lang="ru-RU" sz="2800" b="1" u="sng" dirty="0"/>
              <a:t>после получения АТП</a:t>
            </a:r>
            <a:r>
              <a:rPr lang="ru-RU" sz="2800" dirty="0"/>
              <a:t>, направляет в адрес ГП уведомление о необходимости допуска в эксплуатацию индивидуальных, общих (для коммунальной квартиры) ПУ с приложением следующих </a:t>
            </a:r>
            <a:r>
              <a:rPr lang="ru-RU" sz="2800" dirty="0" smtClean="0"/>
              <a:t>документов: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сведения </a:t>
            </a:r>
            <a:r>
              <a:rPr lang="ru-RU" sz="2800" dirty="0"/>
              <a:t>о Застройщике (информация из ЕГРЮЛ</a:t>
            </a:r>
            <a:r>
              <a:rPr lang="ru-RU" sz="2800" dirty="0" smtClean="0"/>
              <a:t>);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копия раздела </a:t>
            </a:r>
            <a:r>
              <a:rPr lang="ru-RU" sz="2800" dirty="0"/>
              <a:t>проектной документации </a:t>
            </a:r>
            <a:r>
              <a:rPr lang="ru-RU" sz="2800" dirty="0" smtClean="0"/>
              <a:t>с информацией об инженерно-технических решениях </a:t>
            </a:r>
            <a:r>
              <a:rPr lang="ru-RU" sz="2800" dirty="0"/>
              <a:t>по оснащению приборами учета электрической </a:t>
            </a:r>
            <a:r>
              <a:rPr lang="ru-RU" sz="2800" dirty="0" smtClean="0"/>
              <a:t>энергии;</a:t>
            </a:r>
          </a:p>
          <a:p>
            <a:pPr marL="457200" indent="-457200">
              <a:buFontTx/>
              <a:buChar char="-"/>
            </a:pPr>
            <a:r>
              <a:rPr lang="ru-RU" sz="2800" b="1" u="sng" dirty="0"/>
              <a:t>копии</a:t>
            </a:r>
            <a:r>
              <a:rPr lang="ru-RU" sz="2800" dirty="0"/>
              <a:t> технических паспортов на все установленные приборы </a:t>
            </a:r>
            <a:r>
              <a:rPr lang="ru-RU" sz="2800" dirty="0" smtClean="0"/>
              <a:t>учета;</a:t>
            </a:r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копия </a:t>
            </a:r>
            <a:r>
              <a:rPr lang="ru-RU" sz="2800" dirty="0"/>
              <a:t>акта об осуществлении технологического </a:t>
            </a:r>
            <a:r>
              <a:rPr lang="ru-RU" sz="2800" dirty="0" smtClean="0"/>
              <a:t>присоединения.</a:t>
            </a:r>
          </a:p>
          <a:p>
            <a:endParaRPr lang="ru-RU" sz="1000" dirty="0" smtClean="0"/>
          </a:p>
          <a:p>
            <a:r>
              <a:rPr lang="ru-RU" sz="2800" b="1" dirty="0" smtClean="0"/>
              <a:t>Гарантирующий </a:t>
            </a:r>
            <a:r>
              <a:rPr lang="ru-RU" sz="2800" b="1" dirty="0"/>
              <a:t>поставщик осуществляет допуск приборов учета </a:t>
            </a:r>
            <a:r>
              <a:rPr lang="ru-RU" sz="2800" dirty="0"/>
              <a:t>в эксплуатацию </a:t>
            </a:r>
            <a:r>
              <a:rPr lang="ru-RU" sz="2800" b="1" dirty="0"/>
              <a:t>не позднее 30 дней</a:t>
            </a:r>
            <a:r>
              <a:rPr lang="ru-RU" sz="2800" dirty="0"/>
              <a:t> со дня получения </a:t>
            </a:r>
            <a:r>
              <a:rPr lang="ru-RU" sz="2800" dirty="0" smtClean="0"/>
              <a:t>уведомления. </a:t>
            </a:r>
            <a:r>
              <a:rPr lang="ru-RU" sz="2800" b="1" dirty="0" smtClean="0"/>
              <a:t>Повторная </a:t>
            </a:r>
            <a:r>
              <a:rPr lang="ru-RU" sz="2800" b="1" dirty="0"/>
              <a:t>процедура допуска</a:t>
            </a:r>
            <a:r>
              <a:rPr lang="ru-RU" sz="2800" dirty="0"/>
              <a:t> </a:t>
            </a:r>
            <a:r>
              <a:rPr lang="ru-RU" sz="2800" dirty="0" smtClean="0"/>
              <a:t>осуществляется </a:t>
            </a:r>
            <a:r>
              <a:rPr lang="ru-RU" sz="2800" b="1" dirty="0"/>
              <a:t>не позднее 10 рабочих дней</a:t>
            </a:r>
            <a:r>
              <a:rPr lang="ru-RU" sz="2800" dirty="0"/>
              <a:t> после получения от застройщика уведомления об устранении </a:t>
            </a:r>
            <a:r>
              <a:rPr lang="ru-RU" sz="2800" dirty="0" smtClean="0"/>
              <a:t>замечаний (при их наличии). Допуск в эксплуатацию общедомовых приборов учета осуществляется сетевой организацией в рамках процедуры технологического присоединения.</a:t>
            </a:r>
          </a:p>
          <a:p>
            <a:endParaRPr lang="ru-RU" sz="10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течение 10 рабочих дней после допуска к эксплуатации всех </a:t>
            </a:r>
            <a:r>
              <a:rPr lang="ru-RU" sz="2800" dirty="0" smtClean="0"/>
              <a:t> приборов учета </a:t>
            </a:r>
            <a:r>
              <a:rPr lang="ru-RU" sz="2800" b="1" dirty="0" smtClean="0"/>
              <a:t>Застройщик </a:t>
            </a:r>
            <a:r>
              <a:rPr lang="ru-RU" sz="2800" b="1" dirty="0"/>
              <a:t>направляет в адрес ГП </a:t>
            </a:r>
            <a:r>
              <a:rPr lang="ru-RU" sz="2800" b="1" dirty="0" smtClean="0"/>
              <a:t>заполненный и подписанный </a:t>
            </a:r>
            <a:r>
              <a:rPr lang="ru-RU" sz="2800" b="1" dirty="0"/>
              <a:t>со своей стороны в 2 экземплярах акт приема-передачи</a:t>
            </a:r>
            <a:r>
              <a:rPr lang="ru-RU" sz="2800" dirty="0"/>
              <a:t> в эксплуатацию приборов учета (по форме согласно приложению N 6 к Правилам розничных рынков) </a:t>
            </a:r>
            <a:r>
              <a:rPr lang="ru-RU" sz="2800" dirty="0" smtClean="0"/>
              <a:t>(</a:t>
            </a:r>
            <a:r>
              <a:rPr lang="ru-RU" sz="2800" dirty="0"/>
              <a:t>п. 197(8) Правил розничных рынков</a:t>
            </a:r>
            <a:r>
              <a:rPr lang="ru-RU" sz="2800" dirty="0" smtClean="0"/>
              <a:t>). </a:t>
            </a:r>
            <a:r>
              <a:rPr lang="ru-RU" sz="2800" b="1" dirty="0"/>
              <a:t>Гарантирующий поставщик принимает приборы учета в эксплуатацию</a:t>
            </a:r>
            <a:r>
              <a:rPr lang="ru-RU" sz="2800" dirty="0"/>
              <a:t> и в течение 10 рабочих дней со дня получения от застройщика </a:t>
            </a:r>
            <a:r>
              <a:rPr lang="ru-RU" sz="2800" dirty="0" smtClean="0"/>
              <a:t>указанного акта (при этом ГП не взимает плату за указанные действия).</a:t>
            </a:r>
          </a:p>
          <a:p>
            <a:endParaRPr lang="ru-RU" sz="1000" dirty="0" smtClean="0"/>
          </a:p>
          <a:p>
            <a:r>
              <a:rPr lang="ru-RU" sz="2800" dirty="0"/>
              <a:t>Подписанный застройщиком и гарантирующим поставщиком акт приема-передачи приборов учета является документом, </a:t>
            </a:r>
            <a:r>
              <a:rPr lang="ru-RU" sz="2800" dirty="0" smtClean="0"/>
              <a:t>необходимым </a:t>
            </a:r>
            <a:r>
              <a:rPr lang="ru-RU" sz="2800" dirty="0"/>
              <a:t>для принятия решения о выдаче разрешения на ввод многоквартирного дома в </a:t>
            </a:r>
            <a:r>
              <a:rPr lang="ru-RU" sz="2800" dirty="0" smtClean="0"/>
              <a:t>эксплуатацию</a:t>
            </a:r>
            <a:r>
              <a:rPr lang="ru-RU" sz="2800" dirty="0"/>
              <a:t>.</a:t>
            </a:r>
            <a:endParaRPr lang="ru-RU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587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736007"/>
            <a:ext cx="1107996" cy="9208094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dirty="0"/>
              <a:t>Разрешение на строительство получено до 01.01.2021 г</a:t>
            </a:r>
            <a:r>
              <a:rPr lang="ru-RU" sz="3600" b="1" dirty="0" smtClean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2380" y="38100"/>
            <a:ext cx="15897021" cy="887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b="1" dirty="0"/>
              <a:t>Типовые ошибки Застройщиков при направлении </a:t>
            </a:r>
            <a:r>
              <a:rPr lang="ru-RU" sz="3200" b="1" dirty="0" smtClean="0"/>
              <a:t>запросов </a:t>
            </a:r>
            <a:r>
              <a:rPr lang="ru-RU" sz="3200" b="1" dirty="0"/>
              <a:t>о принятии приборов учета в эксплуатацию:</a:t>
            </a:r>
            <a:endParaRPr lang="ru-RU" sz="32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Просят принять в эксплуатацию приборы учета, которые еще не допущены в установленном порядке.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Просят допустить приборы учета при отсутствии акта об осуществлении технологического присоединения по постоянной схеме электроснабжения (не прилагают копию данного акта).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К уведомлению о допуске приборов учета не прилагаются все необходимые документы согласно Правилам розничных рынков.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К уведомлению о допуске приборов учета </a:t>
            </a:r>
            <a:r>
              <a:rPr lang="ru-RU" sz="3200" dirty="0" smtClean="0"/>
              <a:t>вместо копий прикладываются </a:t>
            </a:r>
            <a:r>
              <a:rPr lang="ru-RU" sz="3200" dirty="0"/>
              <a:t>оригиналы паспортов на приборы учета и иной требуемой документации.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7019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736007"/>
            <a:ext cx="1107996" cy="9208094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dirty="0"/>
              <a:t>Разрешение на строительство получено </a:t>
            </a:r>
            <a:r>
              <a:rPr lang="ru-RU" sz="3600" b="1" dirty="0" smtClean="0"/>
              <a:t>после 01.01.2021 </a:t>
            </a:r>
            <a:r>
              <a:rPr lang="ru-RU" sz="3600" b="1" dirty="0"/>
              <a:t>г</a:t>
            </a:r>
            <a:r>
              <a:rPr lang="ru-RU" sz="3600" b="1" dirty="0" smtClean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2380" y="38100"/>
            <a:ext cx="15897021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  <a:p>
            <a:pPr algn="just"/>
            <a:r>
              <a:rPr lang="ru-RU" sz="3200" b="1" dirty="0"/>
              <a:t>При выдаче разрешения на строительство </a:t>
            </a:r>
            <a:r>
              <a:rPr lang="ru-RU" sz="3200" b="1" dirty="0" smtClean="0"/>
              <a:t>после 01.01.2021 </a:t>
            </a:r>
            <a:r>
              <a:rPr lang="ru-RU" sz="3200" b="1" dirty="0"/>
              <a:t>г</a:t>
            </a:r>
            <a:r>
              <a:rPr lang="ru-RU" sz="3200" b="1" dirty="0" smtClean="0"/>
              <a:t>. </a:t>
            </a:r>
            <a:r>
              <a:rPr lang="ru-RU" sz="3200" dirty="0" smtClean="0"/>
              <a:t>Застройщик обязан оснастить помещения в МКД </a:t>
            </a:r>
            <a:r>
              <a:rPr lang="ru-RU" sz="3200" dirty="0" err="1" smtClean="0"/>
              <a:t>прибороми</a:t>
            </a:r>
            <a:r>
              <a:rPr lang="ru-RU" sz="3200" dirty="0" smtClean="0"/>
              <a:t> учета и и иным оборудованием в </a:t>
            </a:r>
            <a:r>
              <a:rPr lang="ru-RU" sz="3200" b="1" dirty="0"/>
              <a:t>соответствии с требованиями, установленными правилами предоставления доступа к минимальному набору функций интеллектуальных систем учета электрической </a:t>
            </a:r>
            <a:r>
              <a:rPr lang="ru-RU" sz="3200" b="1" dirty="0" smtClean="0"/>
              <a:t>энергии.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b="1" dirty="0" smtClean="0"/>
              <a:t>Требования </a:t>
            </a:r>
            <a:r>
              <a:rPr lang="ru-RU" sz="3200" b="1" dirty="0"/>
              <a:t>к приборам учета и иному оборудованию </a:t>
            </a:r>
            <a:r>
              <a:rPr lang="ru-RU" sz="3200" dirty="0"/>
              <a:t>установлены </a:t>
            </a:r>
            <a:r>
              <a:rPr lang="ru-RU" sz="3200" i="1" dirty="0" smtClean="0"/>
              <a:t>Правилами </a:t>
            </a:r>
            <a:r>
              <a:rPr lang="ru-RU" sz="3200" i="1" dirty="0" err="1" smtClean="0"/>
              <a:t>редоставления</a:t>
            </a:r>
            <a:r>
              <a:rPr lang="ru-RU" sz="3200" i="1" dirty="0" smtClean="0"/>
              <a:t> </a:t>
            </a:r>
            <a:r>
              <a:rPr lang="ru-RU" sz="3200" i="1" dirty="0"/>
              <a:t>доступа к минимальному набору функций интеллектуальных систем учета электрической энергии (мощности)</a:t>
            </a:r>
            <a:r>
              <a:rPr lang="ru-RU" sz="3200" dirty="0"/>
              <a:t> (утверждены Постановлением Правительства РФ №890 от 19.06.2020 г</a:t>
            </a:r>
            <a:r>
              <a:rPr lang="ru-RU" sz="3200" dirty="0" smtClean="0"/>
              <a:t>.).</a:t>
            </a:r>
          </a:p>
          <a:p>
            <a:endParaRPr lang="ru-RU" sz="3200" dirty="0" smtClean="0"/>
          </a:p>
          <a:p>
            <a:r>
              <a:rPr lang="ru-RU" sz="3200" b="1" dirty="0"/>
              <a:t>Под иным оборудованием </a:t>
            </a:r>
            <a:r>
              <a:rPr lang="ru-RU" sz="3200" dirty="0"/>
              <a:t>понимается оборудование, указанное в п.137 Правил розничных рынков:</a:t>
            </a:r>
          </a:p>
          <a:p>
            <a:r>
              <a:rPr lang="ru-RU" sz="3200" dirty="0"/>
              <a:t>- измерительные трансформаторы;</a:t>
            </a:r>
          </a:p>
          <a:p>
            <a:r>
              <a:rPr lang="ru-RU" sz="3200" dirty="0"/>
              <a:t>- коммутационное оборудование и оборудование защиты прибора учета от токов короткого замыкания;</a:t>
            </a:r>
          </a:p>
          <a:p>
            <a:r>
              <a:rPr lang="ru-RU" sz="3200" dirty="0"/>
              <a:t>- материалы и оборудование для монтажа прибора учета (измерительного комплекса) в месте его установки;</a:t>
            </a:r>
          </a:p>
          <a:p>
            <a:r>
              <a:rPr lang="ru-RU" sz="3200" dirty="0"/>
              <a:t>- материалы и оборудование для организации вторичных цепей измерительного комплекса;</a:t>
            </a:r>
          </a:p>
          <a:p>
            <a:r>
              <a:rPr lang="ru-RU" sz="3200" dirty="0"/>
              <a:t>- </a:t>
            </a:r>
            <a:r>
              <a:rPr lang="ru-RU" sz="3200" dirty="0" smtClean="0"/>
              <a:t>устройства сбор и передачи данных (</a:t>
            </a:r>
            <a:r>
              <a:rPr lang="ru-RU" sz="3200" dirty="0"/>
              <a:t>УСПД).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4258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736007"/>
            <a:ext cx="1107996" cy="9208094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dirty="0"/>
              <a:t>Разрешение на строительство получено </a:t>
            </a:r>
            <a:r>
              <a:rPr lang="ru-RU" sz="3600" b="1" dirty="0" smtClean="0"/>
              <a:t>после 01.01.2021 </a:t>
            </a:r>
            <a:r>
              <a:rPr lang="ru-RU" sz="3600" b="1" dirty="0"/>
              <a:t>г</a:t>
            </a:r>
            <a:r>
              <a:rPr lang="ru-RU" sz="3600" b="1" dirty="0" smtClean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2380" y="38100"/>
            <a:ext cx="15897021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3200" b="1" dirty="0" smtClean="0"/>
              <a:t>Гарантирующий </a:t>
            </a:r>
            <a:r>
              <a:rPr lang="ru-RU" sz="3200" b="1" dirty="0"/>
              <a:t>поставщик размещает на своем официальном сайте </a:t>
            </a:r>
            <a:r>
              <a:rPr lang="ru-RU" sz="3200" b="1" dirty="0" smtClean="0"/>
              <a:t>информацию</a:t>
            </a:r>
            <a:r>
              <a:rPr lang="ru-RU" sz="3200" b="1" dirty="0"/>
              <a:t>, содержащую технические требования</a:t>
            </a:r>
            <a:r>
              <a:rPr lang="ru-RU" sz="3200" dirty="0"/>
              <a:t> к приборам учета электрической энергии, измерительным трансформаторам и иному оборудованию, а также возможные способы присоединения приборов учета к элементам интеллектуальной системы учета. При этом гарантирующий поставщик обязан предусмотреть </a:t>
            </a:r>
            <a:r>
              <a:rPr lang="ru-RU" sz="3200" b="1" i="1" dirty="0"/>
              <a:t>не менее 3 вариантов </a:t>
            </a:r>
            <a:r>
              <a:rPr lang="ru-RU" sz="3200" dirty="0"/>
              <a:t>типовых технических решений, </a:t>
            </a:r>
            <a:r>
              <a:rPr lang="ru-RU" sz="3200" b="1" dirty="0"/>
              <a:t>один или несколько из которых, должны быть использованы застройщиком</a:t>
            </a:r>
            <a:r>
              <a:rPr lang="ru-RU" sz="3200" dirty="0"/>
              <a:t>.</a:t>
            </a:r>
          </a:p>
          <a:p>
            <a:endParaRPr lang="ru-RU" sz="1000" dirty="0"/>
          </a:p>
          <a:p>
            <a:r>
              <a:rPr lang="ru-RU" sz="3200" b="1" dirty="0" smtClean="0"/>
              <a:t>Застройщики </a:t>
            </a:r>
            <a:r>
              <a:rPr lang="ru-RU" sz="3200" b="1" dirty="0"/>
              <a:t>вправе по своей инициативе согласовать с гарантирующими поставщиками выбранные ими технические решения </a:t>
            </a:r>
            <a:r>
              <a:rPr lang="ru-RU" sz="3200" dirty="0"/>
              <a:t>или соответствующие разделы проектной </a:t>
            </a:r>
            <a:r>
              <a:rPr lang="ru-RU" sz="3200" dirty="0" smtClean="0"/>
              <a:t>документации.</a:t>
            </a:r>
          </a:p>
          <a:p>
            <a:endParaRPr lang="ru-RU" sz="1000" dirty="0"/>
          </a:p>
          <a:p>
            <a:r>
              <a:rPr lang="ru-RU" sz="3200" b="1" dirty="0"/>
              <a:t>Порядок передачи Застройщиками в эксплуатацию ГП приборов учета </a:t>
            </a:r>
            <a:r>
              <a:rPr lang="ru-RU" sz="3200" dirty="0"/>
              <a:t>и иного оборудования аналогичен порядку, предусмотренному для МКД, в отношении которых разрешение на строительство получено до 01.01.2021 г., при этом возможно предоставление дополнительных </a:t>
            </a:r>
            <a:r>
              <a:rPr lang="ru-RU" sz="3200" dirty="0" smtClean="0"/>
              <a:t>документов (</a:t>
            </a:r>
            <a:r>
              <a:rPr lang="ru-RU" sz="3200" i="1" dirty="0" smtClean="0"/>
              <a:t>копия </a:t>
            </a:r>
            <a:r>
              <a:rPr lang="ru-RU" sz="3200" b="1" i="1" dirty="0"/>
              <a:t>протокола согласования с гарантирующим поставщиком выбранных инженерно-технических решений </a:t>
            </a:r>
            <a:r>
              <a:rPr lang="ru-RU" sz="3200" i="1" dirty="0"/>
              <a:t>или </a:t>
            </a:r>
            <a:r>
              <a:rPr lang="ru-RU" sz="3200" b="1" i="1" dirty="0"/>
              <a:t>подтверждения гарантирующего поставщика о соответствии или несоответствии проектной документации техническим </a:t>
            </a:r>
            <a:r>
              <a:rPr lang="ru-RU" sz="3200" b="1" i="1" dirty="0" smtClean="0"/>
              <a:t>тре</a:t>
            </a:r>
            <a:r>
              <a:rPr lang="ru-RU" sz="3200" i="1" dirty="0" smtClean="0"/>
              <a:t>бованиям</a:t>
            </a:r>
            <a:r>
              <a:rPr lang="ru-RU" sz="3200" dirty="0" smtClean="0"/>
              <a:t>). </a:t>
            </a:r>
            <a:endParaRPr lang="ru-RU" sz="3200" dirty="0"/>
          </a:p>
          <a:p>
            <a:r>
              <a:rPr lang="ru-RU" sz="3200" dirty="0"/>
              <a:t>Данные документы направляются </a:t>
            </a:r>
            <a:r>
              <a:rPr lang="ru-RU" sz="3200" b="1" u="sng" dirty="0"/>
              <a:t>при наличии</a:t>
            </a:r>
            <a:r>
              <a:rPr lang="ru-RU" sz="3200" dirty="0"/>
              <a:t>, если они ранее согласовывались с гарантирующим поставщиком при выборе варианта инженерно-технических </a:t>
            </a:r>
            <a:r>
              <a:rPr lang="ru-RU" sz="3200" dirty="0" smtClean="0"/>
              <a:t>решений.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948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818" y="736007"/>
            <a:ext cx="1107996" cy="9208094"/>
          </a:xfrm>
          <a:prstGeom prst="rect">
            <a:avLst/>
          </a:prstGeom>
        </p:spPr>
        <p:txBody>
          <a:bodyPr vert="vert270" wrap="square" lIns="0" tIns="48895" rIns="0" bIns="0" rtlCol="0">
            <a:spAutoFit/>
          </a:bodyPr>
          <a:lstStyle/>
          <a:p>
            <a:pPr marL="12700" marR="5080" algn="ctr">
              <a:spcBef>
                <a:spcPts val="385"/>
              </a:spcBef>
            </a:pPr>
            <a:r>
              <a:rPr lang="ru-RU" sz="3600" b="1" dirty="0"/>
              <a:t>Разрешение на строительство получено </a:t>
            </a:r>
            <a:r>
              <a:rPr lang="ru-RU" sz="3600" b="1" dirty="0" smtClean="0"/>
              <a:t>после 01.01.2021 </a:t>
            </a:r>
            <a:r>
              <a:rPr lang="ru-RU" sz="3600" b="1" dirty="0"/>
              <a:t>г</a:t>
            </a:r>
            <a:r>
              <a:rPr lang="ru-RU" sz="3600" b="1" dirty="0" smtClean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2000" y="5354541"/>
            <a:ext cx="9144000" cy="684162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2056764" algn="l"/>
              </a:tabLst>
            </a:pPr>
            <a:endParaRPr sz="2800" spc="25" dirty="0">
              <a:solidFill>
                <a:srgbClr val="111B1D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0" y="10107424"/>
            <a:ext cx="4038600" cy="204088"/>
          </a:xfrm>
          <a:prstGeom prst="rect">
            <a:avLst/>
          </a:prstGeom>
          <a:solidFill>
            <a:srgbClr val="F1600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/>
          <p:nvPr/>
        </p:nvSpPr>
        <p:spPr>
          <a:xfrm flipH="1">
            <a:off x="779637" y="105357"/>
            <a:ext cx="1382743" cy="10287044"/>
          </a:xfrm>
          <a:custGeom>
            <a:avLst/>
            <a:gdLst/>
            <a:ahLst/>
            <a:cxnLst/>
            <a:rect l="l" t="t" r="r" b="b"/>
            <a:pathLst>
              <a:path h="8526145">
                <a:moveTo>
                  <a:pt x="0" y="0"/>
                </a:moveTo>
                <a:lnTo>
                  <a:pt x="0" y="8526101"/>
                </a:lnTo>
              </a:path>
            </a:pathLst>
          </a:custGeom>
          <a:ln w="28574">
            <a:solidFill>
              <a:srgbClr val="111B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Группа 31"/>
          <p:cNvGrpSpPr/>
          <p:nvPr/>
        </p:nvGrpSpPr>
        <p:grpSpPr>
          <a:xfrm>
            <a:off x="-1" y="0"/>
            <a:ext cx="742950" cy="732279"/>
            <a:chOff x="0" y="0"/>
            <a:chExt cx="742950" cy="732279"/>
          </a:xfrm>
        </p:grpSpPr>
        <p:sp>
          <p:nvSpPr>
            <p:cNvPr id="33" name="object 9"/>
            <p:cNvSpPr/>
            <p:nvPr/>
          </p:nvSpPr>
          <p:spPr>
            <a:xfrm>
              <a:off x="0" y="0"/>
              <a:ext cx="742950" cy="732279"/>
            </a:xfrm>
            <a:custGeom>
              <a:avLst/>
              <a:gdLst/>
              <a:ahLst/>
              <a:cxnLst/>
              <a:rect l="l" t="t" r="r" b="b"/>
              <a:pathLst>
                <a:path w="742950" h="657225">
                  <a:moveTo>
                    <a:pt x="0" y="0"/>
                  </a:moveTo>
                  <a:lnTo>
                    <a:pt x="742949" y="0"/>
                  </a:lnTo>
                  <a:lnTo>
                    <a:pt x="742949" y="657224"/>
                  </a:lnTo>
                  <a:lnTo>
                    <a:pt x="0" y="65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60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88" y="38100"/>
              <a:ext cx="486574" cy="61797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5867400" y="1268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1040320"/>
            <a:ext cx="12420600" cy="39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27929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76800" y="1475252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02087" y="6038703"/>
            <a:ext cx="12420600" cy="91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21087" y="6046325"/>
            <a:ext cx="13182600" cy="1002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4778" y="989781"/>
            <a:ext cx="1589702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3600" dirty="0" smtClean="0"/>
              <a:t>Стоимость </a:t>
            </a:r>
            <a:r>
              <a:rPr lang="ru-RU" sz="3600" dirty="0"/>
              <a:t>оснащения МКД оборудованием учета, соответствующим требованиям </a:t>
            </a:r>
            <a:r>
              <a:rPr lang="ru-RU" sz="3600" dirty="0" smtClean="0"/>
              <a:t>интеллектуальных систем учета, ориентировочно более </a:t>
            </a:r>
            <a:r>
              <a:rPr lang="ru-RU" sz="3600" dirty="0"/>
              <a:t>чем в 10 раз превышает стоимость оснащения оборудованием, не поддерживающим данные требования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r>
              <a:rPr lang="ru-RU" sz="3600" dirty="0"/>
              <a:t>АО «Новосибирскэнергосбыт» готово предложить застройщикам сотрудничество по оборудованию строящихся домов приборами учета (в </a:t>
            </a:r>
            <a:r>
              <a:rPr lang="ru-RU" sz="3600" dirty="0" err="1"/>
              <a:t>т.ч</a:t>
            </a:r>
            <a:r>
              <a:rPr lang="ru-RU" sz="3600" dirty="0"/>
              <a:t>. интеллектуальными</a:t>
            </a:r>
            <a:r>
              <a:rPr lang="ru-RU" sz="3600" dirty="0" smtClean="0"/>
              <a:t>). Контактная информация представителя АО «Новосибирскэнергосбыт»: Ипгефер Алексей Владимирович,  </a:t>
            </a:r>
            <a:r>
              <a:rPr lang="ru-RU" sz="3600" dirty="0"/>
              <a:t>+7 (383) 273-98-98 доб. 73-428, моб. +7-913-388-94-08, электронная почта </a:t>
            </a:r>
            <a:r>
              <a:rPr lang="ru-RU" sz="3600" dirty="0">
                <a:hlinkClick r:id="rId4"/>
              </a:rPr>
              <a:t>Ipgeferav@nskes.ru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275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1B1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8ff2e8-2ef6-4eb9-9ece-9c3a6d6b4919">NSKES-129-1893</_dlc_DocId>
    <_dlc_DocIdUrl xmlns="d48ff2e8-2ef6-4eb9-9ece-9c3a6d6b4919">
      <Url>http://portal/_layouts/15/DocIdRedir.aspx?ID=NSKES-129-1893</Url>
      <Description>NSKES-129-1893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E7D0C8A97DB034183822E6B0B2AF1D0" ma:contentTypeVersion="4" ma:contentTypeDescription="Создание документа." ma:contentTypeScope="" ma:versionID="97d58fec7bf8df45c351c06cc585d1d0">
  <xsd:schema xmlns:xsd="http://www.w3.org/2001/XMLSchema" xmlns:xs="http://www.w3.org/2001/XMLSchema" xmlns:p="http://schemas.microsoft.com/office/2006/metadata/properties" xmlns:ns2="d48ff2e8-2ef6-4eb9-9ece-9c3a6d6b4919" targetNamespace="http://schemas.microsoft.com/office/2006/metadata/properties" ma:root="true" ma:fieldsID="e92c7ebbe6c1697424ca2ca7931c1250" ns2:_="">
    <xsd:import namespace="d48ff2e8-2ef6-4eb9-9ece-9c3a6d6b491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ff2e8-2ef6-4eb9-9ece-9c3a6d6b491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Имя/Наимено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5EE38-4ECC-4589-9216-EDA0E2B9040B}">
  <ds:schemaRefs>
    <ds:schemaRef ds:uri="d48ff2e8-2ef6-4eb9-9ece-9c3a6d6b491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7E21F3-6F26-4989-82EC-987EF4B8A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8ff2e8-2ef6-4eb9-9ece-9c3a6d6b4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47F07E-DDCB-49CC-8D37-CDA06B4C490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C8445CA-DCAF-47AD-8379-A56562A04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42367</TotalTime>
  <Words>969</Words>
  <Application>Microsoft Office PowerPoint</Application>
  <PresentationFormat>Произвольный</PresentationFormat>
  <Paragraphs>69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Сарычева Светлана Юрьевна</dc:creator>
  <cp:lastModifiedBy>Денисов Дмитрий Александрович</cp:lastModifiedBy>
  <cp:revision>241</cp:revision>
  <dcterms:created xsi:type="dcterms:W3CDTF">2019-11-28T04:32:18Z</dcterms:created>
  <dcterms:modified xsi:type="dcterms:W3CDTF">2021-02-07T16:53:22Z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0x010100BE7D0C8A97DB034183822E6B0B2AF1D0</vt:lpwstr>
  </property>
  <property fmtid="{D5CDD505-2E9C-101B-9397-08002B2CF9AE}" pid="3" name="_dlc_DocIdItemGuid">
    <vt:lpwstr>7ff859f0-e234-4dcb-9143-e55a030cf31d</vt:lpwstr>
  </property>
</Properties>
</file>